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6" r:id="rId3"/>
    <p:sldId id="28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8" r:id="rId18"/>
    <p:sldId id="270" r:id="rId19"/>
    <p:sldId id="271" r:id="rId20"/>
    <p:sldId id="272" r:id="rId21"/>
    <p:sldId id="273" r:id="rId22"/>
    <p:sldId id="278" r:id="rId23"/>
    <p:sldId id="275" r:id="rId24"/>
    <p:sldId id="276" r:id="rId25"/>
    <p:sldId id="277" r:id="rId26"/>
    <p:sldId id="274" r:id="rId27"/>
    <p:sldId id="279" r:id="rId28"/>
    <p:sldId id="280" r:id="rId29"/>
    <p:sldId id="281" r:id="rId30"/>
    <p:sldId id="282" r:id="rId31"/>
    <p:sldId id="283" r:id="rId32"/>
    <p:sldId id="284" r:id="rId33"/>
    <p:sldId id="289" r:id="rId34"/>
    <p:sldId id="290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1, 2021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on_verbal_communic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one_(linguistics)" TargetMode="External"/><Relationship Id="rId7" Type="http://schemas.openxmlformats.org/officeDocument/2006/relationships/hyperlink" Target="https://en.wikipedia.org/wiki/Interaction" TargetMode="External"/><Relationship Id="rId2" Type="http://schemas.openxmlformats.org/officeDocument/2006/relationships/hyperlink" Target="https://en.wikipedia.org/wiki/Paralinguis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hronemics" TargetMode="External"/><Relationship Id="rId5" Type="http://schemas.openxmlformats.org/officeDocument/2006/relationships/hyperlink" Target="https://en.wikipedia.org/wiki/Artifactics" TargetMode="External"/><Relationship Id="rId4" Type="http://schemas.openxmlformats.org/officeDocument/2006/relationships/hyperlink" Target="https://en.wikipedia.org/wiki/Pitch_(music)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Kinesic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.lib.umn.edu/principlesmanagement/wp-content/uploads/sites/5/2015/03/dba0d59c3fed57d4bbd1222628c26416.jpg" TargetMode="External"/><Relationship Id="rId2" Type="http://schemas.openxmlformats.org/officeDocument/2006/relationships/hyperlink" Target="https://en.wikipedia.org/wiki/Proxem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teflpedia.com/OED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what-is-a-language-1691218" TargetMode="External"/><Relationship Id="rId2" Type="http://schemas.openxmlformats.org/officeDocument/2006/relationships/hyperlink" Target="https://www.thoughtco.com/what-are-linguistics-16912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oughtco.com/audience-rhetoric-and-composition-1689147" TargetMode="External"/><Relationship Id="rId5" Type="http://schemas.openxmlformats.org/officeDocument/2006/relationships/hyperlink" Target="https://www.thoughtco.com/purpose-rhetoric-and-composition-1691706" TargetMode="External"/><Relationship Id="rId4" Type="http://schemas.openxmlformats.org/officeDocument/2006/relationships/hyperlink" Target="https://www.thoughtco.com/what-is-context-language-1689920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bject_(philosophy)" TargetMode="External"/><Relationship Id="rId2" Type="http://schemas.openxmlformats.org/officeDocument/2006/relationships/hyperlink" Target="https://en.wikipedia.org/wiki/Meaning_(semiotics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emiosis" TargetMode="External"/><Relationship Id="rId5" Type="http://schemas.openxmlformats.org/officeDocument/2006/relationships/hyperlink" Target="https://en.wikipedia.org/wiki/Sign" TargetMode="External"/><Relationship Id="rId4" Type="http://schemas.openxmlformats.org/officeDocument/2006/relationships/hyperlink" Target="https://en.wikipedia.org/wiki/Organizatio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61257" y="1284624"/>
            <a:ext cx="4284617" cy="271260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CORE COURSE - 5: (L1-1) Language, Variety and Stylistics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4681113" y="3937754"/>
            <a:ext cx="3309803" cy="1260629"/>
          </a:xfrm>
        </p:spPr>
        <p:txBody>
          <a:bodyPr/>
          <a:lstStyle/>
          <a:p>
            <a:r>
              <a:rPr lang="en-US" dirty="0"/>
              <a:t>JAYANTO GHOSH</a:t>
            </a:r>
          </a:p>
          <a:p>
            <a:r>
              <a:rPr lang="en-US" sz="1400" dirty="0"/>
              <a:t>ASST. PROFESSOR</a:t>
            </a:r>
          </a:p>
          <a:p>
            <a:r>
              <a:rPr lang="en-US" sz="1400" dirty="0"/>
              <a:t>S R S VIDYAMAHAPITHA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02628" y="5014572"/>
            <a:ext cx="2831592" cy="365125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s.jayanto@gmail.com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Non-verbal Communication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 tooltip="Non verbal communication"/>
              </a:rPr>
              <a:t>Non verbal communication</a:t>
            </a:r>
            <a:r>
              <a:rPr lang="en-US" sz="2800" dirty="0"/>
              <a:t> is a very wide concept and it includes all the other forms of communication which do not uses written or spoken words.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31" y="391886"/>
            <a:ext cx="7733211" cy="177877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Non verbal communication takes following forms: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67990"/>
            <a:ext cx="6777317" cy="3964640"/>
          </a:xfrm>
        </p:spPr>
        <p:txBody>
          <a:bodyPr/>
          <a:lstStyle/>
          <a:p>
            <a:r>
              <a:rPr lang="en-US" dirty="0" err="1">
                <a:hlinkClick r:id="rId2" tooltip="Paralinguistics"/>
              </a:rPr>
              <a:t>Paralinguistics</a:t>
            </a:r>
            <a:r>
              <a:rPr lang="en-US" dirty="0"/>
              <a:t>: other than actual language and involves </a:t>
            </a:r>
            <a:r>
              <a:rPr lang="en-US" dirty="0">
                <a:hlinkClick r:id="rId3" tooltip="Tone (linguistics)"/>
              </a:rPr>
              <a:t>tones</a:t>
            </a:r>
            <a:r>
              <a:rPr lang="en-US" dirty="0"/>
              <a:t>, </a:t>
            </a:r>
            <a:r>
              <a:rPr lang="en-US" dirty="0">
                <a:hlinkClick r:id="rId4" tooltip="Pitch (music)"/>
              </a:rPr>
              <a:t>pitch</a:t>
            </a:r>
            <a:r>
              <a:rPr lang="en-US" dirty="0"/>
              <a:t>, vocal cues etc</a:t>
            </a:r>
          </a:p>
          <a:p>
            <a:r>
              <a:rPr lang="en-US" dirty="0" err="1">
                <a:hlinkClick r:id="rId5" tooltip="Artifactics"/>
              </a:rPr>
              <a:t>Artifactics</a:t>
            </a:r>
            <a:r>
              <a:rPr lang="en-US" dirty="0"/>
              <a:t> : personal accessories such as dresses or fashion</a:t>
            </a:r>
          </a:p>
          <a:p>
            <a:r>
              <a:rPr lang="en-US" dirty="0" err="1">
                <a:hlinkClick r:id="rId6" tooltip="Chronemics"/>
              </a:rPr>
              <a:t>Chronemics</a:t>
            </a:r>
            <a:r>
              <a:rPr lang="en-US" dirty="0"/>
              <a:t>: pauses, silences and response lag during an </a:t>
            </a:r>
            <a:r>
              <a:rPr lang="en-US" dirty="0">
                <a:hlinkClick r:id="rId7" tooltip="Interaction"/>
              </a:rPr>
              <a:t>interaction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050" y="661904"/>
            <a:ext cx="7024744" cy="1143000"/>
          </a:xfrm>
        </p:spPr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6366"/>
            <a:ext cx="6777317" cy="3886263"/>
          </a:xfrm>
        </p:spPr>
        <p:txBody>
          <a:bodyPr/>
          <a:lstStyle/>
          <a:p>
            <a:r>
              <a:rPr lang="en-US" dirty="0">
                <a:hlinkClick r:id="rId2" tooltip="Kinesics"/>
              </a:rPr>
              <a:t>Kinesics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b="1" dirty="0"/>
              <a:t>	Body Language</a:t>
            </a:r>
            <a:endParaRPr lang="en-US" dirty="0"/>
          </a:p>
          <a:p>
            <a:pPr>
              <a:buNone/>
            </a:pPr>
            <a:r>
              <a:rPr lang="en-US" b="1" dirty="0"/>
              <a:t>	Eye Contact</a:t>
            </a:r>
            <a:endParaRPr lang="en-US" dirty="0"/>
          </a:p>
          <a:p>
            <a:pPr>
              <a:buNone/>
            </a:pPr>
            <a:r>
              <a:rPr lang="en-US" b="1" dirty="0"/>
              <a:t>	Touch</a:t>
            </a:r>
            <a:endParaRPr lang="en-US" dirty="0"/>
          </a:p>
          <a:p>
            <a:pPr lvl="1">
              <a:buNone/>
            </a:pPr>
            <a:r>
              <a:rPr lang="en-US" b="1" dirty="0"/>
              <a:t>Posture</a:t>
            </a:r>
            <a:endParaRPr lang="en-US" dirty="0"/>
          </a:p>
          <a:p>
            <a:pPr>
              <a:buNone/>
            </a:pPr>
            <a:r>
              <a:rPr lang="en-US" b="1" dirty="0"/>
              <a:t>	Facial Expressions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44" y="640081"/>
            <a:ext cx="7604121" cy="2612570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hlinkClick r:id="rId2" tooltip="Proxemics"/>
              </a:rPr>
            </a:br>
            <a:br>
              <a:rPr lang="en-US" sz="2700" dirty="0">
                <a:hlinkClick r:id="rId2" tooltip="Proxemics"/>
              </a:rPr>
            </a:br>
            <a:br>
              <a:rPr lang="en-US" sz="2700" dirty="0">
                <a:hlinkClick r:id="rId2" tooltip="Proxemics"/>
              </a:rPr>
            </a:br>
            <a:br>
              <a:rPr lang="en-US" sz="2700" dirty="0">
                <a:hlinkClick r:id="rId2" tooltip="Proxemics"/>
              </a:rPr>
            </a:br>
            <a:br>
              <a:rPr lang="en-US" sz="2700" dirty="0">
                <a:hlinkClick r:id="rId2" tooltip="Proxemics"/>
              </a:rPr>
            </a:br>
            <a:br>
              <a:rPr lang="en-US" sz="2700" dirty="0">
                <a:hlinkClick r:id="rId2" tooltip="Proxemics"/>
              </a:rPr>
            </a:br>
            <a:r>
              <a:rPr lang="en-US" sz="2700" b="1" dirty="0" err="1">
                <a:hlinkClick r:id="rId2" tooltip="Proxemics"/>
              </a:rPr>
              <a:t>Proxemics</a:t>
            </a:r>
            <a:r>
              <a:rPr lang="en-US" sz="2700" b="1" dirty="0"/>
              <a:t>:</a:t>
            </a:r>
            <a:r>
              <a:rPr lang="en-US" sz="27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Anthropologist Edward T. Hall coined the term </a:t>
            </a:r>
            <a:r>
              <a:rPr lang="en-US" sz="2400" i="1" dirty="0" err="1">
                <a:solidFill>
                  <a:schemeClr val="tx1"/>
                </a:solidFill>
              </a:rPr>
              <a:t>proxemics</a:t>
            </a:r>
            <a:r>
              <a:rPr lang="en-US" sz="2400" dirty="0">
                <a:solidFill>
                  <a:schemeClr val="tx1"/>
                </a:solidFill>
              </a:rPr>
              <a:t> to denote the different kinds of distance that occur between people. These distances vary between cultures. </a:t>
            </a:r>
            <a:br>
              <a:rPr lang="en-US" sz="2700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Content Placeholder 6" descr="image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06605" y="2324100"/>
            <a:ext cx="664980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CHAPTER II: </a:t>
            </a:r>
            <a:br>
              <a:rPr lang="en-US" b="1" dirty="0"/>
            </a:br>
            <a:r>
              <a:rPr lang="en-US" b="1" dirty="0"/>
              <a:t>What is standard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38359" cy="3508977"/>
          </a:xfrm>
        </p:spPr>
        <p:txBody>
          <a:bodyPr>
            <a:normAutofit/>
          </a:bodyPr>
          <a:lstStyle/>
          <a:p>
            <a:r>
              <a:rPr lang="en-US" sz="2800" dirty="0"/>
              <a:t>A standard language is a variety of language that is used by governments, in the media, in schools and for international communication.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290" y="36145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Features of Standard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06731"/>
            <a:ext cx="7889966" cy="4571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authoritative </a:t>
            </a:r>
            <a:r>
              <a:rPr lang="en-US" b="1" dirty="0"/>
              <a:t>dictionary </a:t>
            </a:r>
            <a:r>
              <a:rPr lang="en-US" dirty="0"/>
              <a:t>which records the vocabulary of the language </a:t>
            </a:r>
          </a:p>
          <a:p>
            <a:r>
              <a:rPr lang="en-US" dirty="0">
                <a:solidFill>
                  <a:srgbClr val="C00000"/>
                </a:solidFill>
              </a:rPr>
              <a:t>An authoritative </a:t>
            </a:r>
            <a:r>
              <a:rPr lang="en-US" b="1" dirty="0">
                <a:solidFill>
                  <a:srgbClr val="C00000"/>
                </a:solidFill>
              </a:rPr>
              <a:t>grammar</a:t>
            </a:r>
            <a:r>
              <a:rPr lang="en-US" dirty="0">
                <a:solidFill>
                  <a:srgbClr val="C00000"/>
                </a:solidFill>
              </a:rPr>
              <a:t> which records the forms, rules and structures of the language </a:t>
            </a:r>
          </a:p>
          <a:p>
            <a:pPr lvl="0"/>
            <a:r>
              <a:rPr lang="en-US" dirty="0"/>
              <a:t>A recognized standard of </a:t>
            </a:r>
            <a:r>
              <a:rPr lang="en-US" b="1" dirty="0"/>
              <a:t>pronunciation</a:t>
            </a:r>
            <a:r>
              <a:rPr lang="en-US" dirty="0"/>
              <a:t>;</a:t>
            </a:r>
          </a:p>
          <a:p>
            <a:r>
              <a:rPr lang="en-US" dirty="0">
                <a:solidFill>
                  <a:srgbClr val="C00000"/>
                </a:solidFill>
              </a:rPr>
              <a:t>Mention of the language in </a:t>
            </a:r>
            <a:r>
              <a:rPr lang="en-US" b="1" dirty="0">
                <a:solidFill>
                  <a:srgbClr val="C00000"/>
                </a:solidFill>
              </a:rPr>
              <a:t>legal documents </a:t>
            </a:r>
          </a:p>
          <a:p>
            <a:r>
              <a:rPr lang="en-US" dirty="0"/>
              <a:t>The use of the language throughout </a:t>
            </a:r>
            <a:r>
              <a:rPr lang="en-US" b="1" dirty="0"/>
              <a:t>public life </a:t>
            </a:r>
          </a:p>
          <a:p>
            <a:pPr lvl="0">
              <a:buNone/>
            </a:pPr>
            <a:r>
              <a:rPr lang="en-US" dirty="0"/>
              <a:t>	(for example in a country’s parliament) and its formal instruction in schools;</a:t>
            </a:r>
          </a:p>
          <a:p>
            <a:r>
              <a:rPr lang="en-US" dirty="0">
                <a:solidFill>
                  <a:srgbClr val="C00000"/>
                </a:solidFill>
              </a:rPr>
              <a:t>A body of </a:t>
            </a:r>
            <a:r>
              <a:rPr lang="en-US" b="1" dirty="0">
                <a:solidFill>
                  <a:srgbClr val="C00000"/>
                </a:solidFill>
              </a:rPr>
              <a:t>literary texts</a:t>
            </a:r>
          </a:p>
          <a:p>
            <a:r>
              <a:rPr lang="en-US" b="1" dirty="0"/>
              <a:t>Formal instruction </a:t>
            </a:r>
            <a:r>
              <a:rPr lang="en-US" dirty="0"/>
              <a:t>of and </a:t>
            </a:r>
            <a:r>
              <a:rPr lang="en-US" b="1" dirty="0"/>
              <a:t>research</a:t>
            </a:r>
            <a:r>
              <a:rPr lang="en-US" dirty="0"/>
              <a:t> into the language and its literature in institutions of higher education</a:t>
            </a:r>
          </a:p>
          <a:p>
            <a:r>
              <a:rPr lang="en-US" dirty="0">
                <a:solidFill>
                  <a:srgbClr val="C00000"/>
                </a:solidFill>
              </a:rPr>
              <a:t>An </a:t>
            </a:r>
            <a:r>
              <a:rPr lang="en-US" b="1" dirty="0">
                <a:solidFill>
                  <a:srgbClr val="C00000"/>
                </a:solidFill>
              </a:rPr>
              <a:t>institution promoting </a:t>
            </a:r>
            <a:r>
              <a:rPr lang="en-US" dirty="0">
                <a:solidFill>
                  <a:srgbClr val="C00000"/>
                </a:solidFill>
              </a:rPr>
              <a:t>the use of the language and its formal instruction in educational institutions abroad </a:t>
            </a:r>
          </a:p>
          <a:p>
            <a:pPr lvl="0"/>
            <a:r>
              <a:rPr lang="en-US" b="1" dirty="0"/>
              <a:t>Translations </a:t>
            </a:r>
            <a:r>
              <a:rPr lang="en-US" dirty="0"/>
              <a:t>of key religious texts such as the Bible or the Koran.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Nonstandard</a:t>
            </a:r>
            <a:r>
              <a:rPr lang="en-US" dirty="0"/>
              <a:t>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nonstandard</a:t>
            </a:r>
            <a:r>
              <a:rPr lang="en-US" dirty="0"/>
              <a:t> language is a dialect that does not have the institutional support or sanction that a </a:t>
            </a:r>
            <a:r>
              <a:rPr lang="en-US" b="1" dirty="0"/>
              <a:t>standard</a:t>
            </a:r>
            <a:r>
              <a:rPr lang="en-US" dirty="0"/>
              <a:t> dialect has. Like any dialect, a </a:t>
            </a:r>
            <a:r>
              <a:rPr lang="en-US" b="1" dirty="0"/>
              <a:t>nonstandard</a:t>
            </a:r>
            <a:r>
              <a:rPr lang="en-US" dirty="0"/>
              <a:t> dialect has its own vocabulary and an internally consistent grammar and syntax; and it may be spoken using one or a variety of accents.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275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Formal and Informal language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49086" y="1959429"/>
            <a:ext cx="3613186" cy="3847011"/>
          </a:xfrm>
        </p:spPr>
        <p:txBody>
          <a:bodyPr>
            <a:normAutofit/>
          </a:bodyPr>
          <a:lstStyle/>
          <a:p>
            <a:r>
              <a:rPr lang="en-US" dirty="0"/>
              <a:t>We use formal language in situations that are serious or that involve people we don’t know well. </a:t>
            </a:r>
          </a:p>
          <a:p>
            <a:r>
              <a:rPr lang="en-US" dirty="0"/>
              <a:t>Formal language is more common when we write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645152" y="1998617"/>
            <a:ext cx="3419856" cy="38078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Informal language is more commonly used in situations that are more relaxed and involve people we know well.</a:t>
            </a:r>
          </a:p>
          <a:p>
            <a:r>
              <a:rPr lang="en-US" dirty="0"/>
              <a:t>Informal language is more common when we speak.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79270"/>
            <a:ext cx="7024744" cy="61395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8" y="1502230"/>
            <a:ext cx="7772400" cy="4330400"/>
          </a:xfrm>
        </p:spPr>
        <p:txBody>
          <a:bodyPr/>
          <a:lstStyle/>
          <a:p>
            <a:r>
              <a:rPr lang="en-US" dirty="0"/>
              <a:t>Informal:   </a:t>
            </a:r>
            <a:r>
              <a:rPr lang="en-US" i="1" dirty="0"/>
              <a:t> The improvements </a:t>
            </a:r>
            <a:r>
              <a:rPr lang="en-US" i="1" dirty="0" err="1"/>
              <a:t>canʼt</a:t>
            </a:r>
            <a:r>
              <a:rPr lang="en-US" i="1" dirty="0"/>
              <a:t> be introduced due to funding restrictions.</a:t>
            </a:r>
            <a:endParaRPr lang="en-US" dirty="0"/>
          </a:p>
          <a:p>
            <a:pPr>
              <a:buNone/>
            </a:pPr>
            <a:r>
              <a:rPr lang="en-US" dirty="0"/>
              <a:t>	Formal:     </a:t>
            </a:r>
            <a:r>
              <a:rPr lang="en-US" i="1" dirty="0"/>
              <a:t> Improvements cannot be introduced due to funding restrictions.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Informal:    </a:t>
            </a:r>
            <a:r>
              <a:rPr lang="en-US" i="1" dirty="0"/>
              <a:t>The research project </a:t>
            </a:r>
            <a:r>
              <a:rPr lang="en-US" i="1" dirty="0" err="1"/>
              <a:t>wonʼt</a:t>
            </a:r>
            <a:r>
              <a:rPr lang="en-US" i="1" dirty="0"/>
              <a:t> continue next year.</a:t>
            </a:r>
            <a:endParaRPr lang="en-US" dirty="0"/>
          </a:p>
          <a:p>
            <a:pPr>
              <a:buNone/>
            </a:pPr>
            <a:r>
              <a:rPr lang="en-US" dirty="0"/>
              <a:t>	Formal:      </a:t>
            </a:r>
            <a:r>
              <a:rPr lang="en-US" i="1" dirty="0"/>
              <a:t>The research project will not continue next year.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1330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80160"/>
            <a:ext cx="7447365" cy="5003074"/>
          </a:xfrm>
        </p:spPr>
        <p:txBody>
          <a:bodyPr>
            <a:normAutofit/>
          </a:bodyPr>
          <a:lstStyle/>
          <a:p>
            <a:r>
              <a:rPr lang="en-US" dirty="0"/>
              <a:t>Informal:    </a:t>
            </a:r>
            <a:r>
              <a:rPr lang="en-US" i="1" dirty="0"/>
              <a:t>The patient </a:t>
            </a:r>
            <a:r>
              <a:rPr lang="en-US" b="1" i="1" dirty="0"/>
              <a:t>got over </a:t>
            </a:r>
            <a:r>
              <a:rPr lang="en-US" i="1" dirty="0"/>
              <a:t>his illness.</a:t>
            </a:r>
            <a:endParaRPr lang="en-US" dirty="0"/>
          </a:p>
          <a:p>
            <a:pPr>
              <a:buNone/>
            </a:pPr>
            <a:r>
              <a:rPr lang="en-US" dirty="0"/>
              <a:t>	Formal:     </a:t>
            </a:r>
            <a:r>
              <a:rPr lang="en-US" i="1" dirty="0"/>
              <a:t> The patient </a:t>
            </a:r>
            <a:r>
              <a:rPr lang="en-US" b="1" i="1" dirty="0"/>
              <a:t>recovered</a:t>
            </a:r>
            <a:r>
              <a:rPr lang="en-US" i="1" dirty="0"/>
              <a:t> from his illness.</a:t>
            </a:r>
            <a:endParaRPr lang="en-US" dirty="0"/>
          </a:p>
          <a:p>
            <a:r>
              <a:rPr lang="en-US" dirty="0"/>
              <a:t>Informal:   </a:t>
            </a:r>
            <a:r>
              <a:rPr lang="en-US" i="1" dirty="0"/>
              <a:t> The results of the study were </a:t>
            </a:r>
            <a:r>
              <a:rPr lang="en-US" b="1" i="1" dirty="0"/>
              <a:t>mixed up.</a:t>
            </a:r>
            <a:endParaRPr lang="en-US" b="1" dirty="0"/>
          </a:p>
          <a:p>
            <a:pPr>
              <a:buNone/>
            </a:pPr>
            <a:r>
              <a:rPr lang="en-US" dirty="0"/>
              <a:t>	Formal:     </a:t>
            </a:r>
            <a:r>
              <a:rPr lang="en-US" i="1" dirty="0"/>
              <a:t> The results of the study were </a:t>
            </a:r>
            <a:r>
              <a:rPr lang="en-US" b="1" i="1" dirty="0"/>
              <a:t>confused.</a:t>
            </a:r>
            <a:r>
              <a:rPr lang="en-US" b="1" dirty="0"/>
              <a:t> </a:t>
            </a:r>
          </a:p>
          <a:p>
            <a:r>
              <a:rPr lang="en-US" dirty="0"/>
              <a:t>Informal:   </a:t>
            </a:r>
            <a:r>
              <a:rPr lang="en-US" i="1" dirty="0"/>
              <a:t> The balloon was </a:t>
            </a:r>
            <a:r>
              <a:rPr lang="en-US" b="1" i="1" dirty="0"/>
              <a:t>blown up </a:t>
            </a:r>
            <a:r>
              <a:rPr lang="en-US" i="1" dirty="0"/>
              <a:t>for the experiment.</a:t>
            </a:r>
            <a:endParaRPr lang="en-US" dirty="0"/>
          </a:p>
          <a:p>
            <a:pPr>
              <a:buNone/>
            </a:pPr>
            <a:r>
              <a:rPr lang="en-US" dirty="0"/>
              <a:t>	Formal:      </a:t>
            </a:r>
            <a:r>
              <a:rPr lang="en-US" i="1" dirty="0"/>
              <a:t>The balloon was </a:t>
            </a:r>
            <a:r>
              <a:rPr lang="en-US" b="1" i="1" dirty="0"/>
              <a:t>inflated</a:t>
            </a:r>
            <a:r>
              <a:rPr lang="en-US" i="1" dirty="0"/>
              <a:t> for the experiment.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617184" cy="228703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ONLY FOR</a:t>
            </a:r>
            <a:br>
              <a:rPr lang="en-US" sz="2800" b="1" dirty="0">
                <a:solidFill>
                  <a:srgbClr val="FF0000"/>
                </a:solidFill>
              </a:rPr>
            </a:br>
            <a:br>
              <a:rPr lang="en-US" sz="2800" b="1" dirty="0">
                <a:solidFill>
                  <a:srgbClr val="FF0000"/>
                </a:solidFill>
              </a:rPr>
            </a:br>
            <a:br>
              <a:rPr lang="en-US" sz="2800" b="1" dirty="0"/>
            </a:br>
            <a:r>
              <a:rPr lang="en-US" sz="2800" b="1" dirty="0"/>
              <a:t>Arts &amp; Commerce General students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31520"/>
            <a:ext cx="7024744" cy="483326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3223"/>
            <a:ext cx="7395114" cy="4976947"/>
          </a:xfrm>
        </p:spPr>
        <p:txBody>
          <a:bodyPr>
            <a:normAutofit/>
          </a:bodyPr>
          <a:lstStyle/>
          <a:p>
            <a:r>
              <a:rPr lang="en-US" dirty="0"/>
              <a:t>Informal:    </a:t>
            </a:r>
            <a:r>
              <a:rPr lang="en-US" b="1" i="1" dirty="0"/>
              <a:t>The mob </a:t>
            </a:r>
            <a:r>
              <a:rPr lang="en-US" i="1" dirty="0"/>
              <a:t>was very rowdy during the protest.</a:t>
            </a:r>
            <a:endParaRPr lang="en-US" dirty="0"/>
          </a:p>
          <a:p>
            <a:pPr>
              <a:buNone/>
            </a:pPr>
            <a:r>
              <a:rPr lang="en-US" dirty="0"/>
              <a:t>	Formal:    </a:t>
            </a:r>
            <a:r>
              <a:rPr lang="en-US" b="1" dirty="0"/>
              <a:t>  </a:t>
            </a:r>
            <a:r>
              <a:rPr lang="en-US" b="1" i="1" dirty="0"/>
              <a:t>The crowd </a:t>
            </a:r>
            <a:r>
              <a:rPr lang="en-US" i="1" dirty="0"/>
              <a:t>was very rowdy during the protest.</a:t>
            </a:r>
            <a:endParaRPr lang="en-US" dirty="0"/>
          </a:p>
          <a:p>
            <a:r>
              <a:rPr lang="en-US" dirty="0"/>
              <a:t>Informal:    </a:t>
            </a:r>
            <a:r>
              <a:rPr lang="en-US" b="1" i="1" dirty="0"/>
              <a:t>We</a:t>
            </a:r>
            <a:r>
              <a:rPr lang="en-US" i="1" dirty="0"/>
              <a:t> believe the practice is unsustainable.</a:t>
            </a:r>
            <a:endParaRPr lang="en-US" dirty="0"/>
          </a:p>
          <a:p>
            <a:pPr>
              <a:buNone/>
            </a:pPr>
            <a:r>
              <a:rPr lang="en-US" dirty="0"/>
              <a:t>	Formal:      </a:t>
            </a:r>
            <a:r>
              <a:rPr lang="en-US" i="1" dirty="0"/>
              <a:t>It is believed the practice is unsustainable.</a:t>
            </a:r>
            <a:endParaRPr lang="en-US" dirty="0"/>
          </a:p>
          <a:p>
            <a:r>
              <a:rPr lang="en-US" dirty="0"/>
              <a:t>Informal:    </a:t>
            </a:r>
            <a:r>
              <a:rPr lang="en-US" b="1" i="1" dirty="0"/>
              <a:t>I</a:t>
            </a:r>
            <a:r>
              <a:rPr lang="en-US" i="1" dirty="0"/>
              <a:t> considered various research methods for the study.</a:t>
            </a:r>
            <a:endParaRPr lang="en-US" dirty="0"/>
          </a:p>
          <a:p>
            <a:pPr>
              <a:buNone/>
            </a:pPr>
            <a:r>
              <a:rPr lang="en-US" dirty="0"/>
              <a:t>	Formal:      </a:t>
            </a:r>
            <a:r>
              <a:rPr lang="en-US" i="1" dirty="0"/>
              <a:t>Various research methods were considered for the study.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Content Placeholder 6" descr="http://busyteacher.org/uploads/posts/2012-09/1346710728_formal-versus-informal-no-logo-0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258" y="-261257"/>
            <a:ext cx="8138160" cy="745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78824"/>
            <a:ext cx="7486556" cy="940525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Slang: </a:t>
            </a:r>
            <a:br>
              <a:rPr lang="en-US" sz="2800" dirty="0"/>
            </a:br>
            <a:r>
              <a:rPr lang="en-US" sz="2800" dirty="0"/>
              <a:t>One form of non-standard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32411"/>
            <a:ext cx="7120794" cy="513370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C’mon! = Come on! </a:t>
            </a:r>
          </a:p>
          <a:p>
            <a:pPr lvl="0"/>
            <a:r>
              <a:rPr lang="en-US" dirty="0"/>
              <a:t>cop = policeman </a:t>
            </a:r>
          </a:p>
          <a:p>
            <a:pPr lvl="0"/>
            <a:r>
              <a:rPr lang="en-US" dirty="0"/>
              <a:t>’</a:t>
            </a:r>
            <a:r>
              <a:rPr lang="en-US" dirty="0" err="1"/>
              <a:t>cos</a:t>
            </a:r>
            <a:r>
              <a:rPr lang="en-US" dirty="0"/>
              <a:t> = because (first recorded in the </a:t>
            </a:r>
            <a:r>
              <a:rPr lang="en-US" i="1" dirty="0">
                <a:hlinkClick r:id="rId2" tooltip="OED"/>
              </a:rPr>
              <a:t>OED</a:t>
            </a:r>
            <a:r>
              <a:rPr lang="en-US" dirty="0"/>
              <a:t> in 1828) </a:t>
            </a:r>
          </a:p>
          <a:p>
            <a:pPr lvl="0"/>
            <a:r>
              <a:rPr lang="en-US" dirty="0" err="1"/>
              <a:t>cuppa</a:t>
            </a:r>
            <a:r>
              <a:rPr lang="en-US" dirty="0"/>
              <a:t> = cup of tea </a:t>
            </a:r>
          </a:p>
          <a:p>
            <a:pPr lvl="0"/>
            <a:r>
              <a:rPr lang="en-US" dirty="0"/>
              <a:t>don’t = doesn’t – He don’t love me. </a:t>
            </a:r>
          </a:p>
          <a:p>
            <a:pPr lvl="0"/>
            <a:r>
              <a:rPr lang="en-US" dirty="0" err="1"/>
              <a:t>dunno</a:t>
            </a:r>
            <a:r>
              <a:rPr lang="en-US" dirty="0"/>
              <a:t> = don't know (first recorded in the </a:t>
            </a:r>
            <a:r>
              <a:rPr lang="en-US" i="1" dirty="0">
                <a:hlinkClick r:id="rId2" tooltip="OED"/>
              </a:rPr>
              <a:t>OED</a:t>
            </a:r>
            <a:r>
              <a:rPr lang="en-US" dirty="0"/>
              <a:t> in 1842) </a:t>
            </a:r>
          </a:p>
          <a:p>
            <a:pPr lvl="0"/>
            <a:r>
              <a:rPr lang="en-US" dirty="0" err="1"/>
              <a:t>gimme</a:t>
            </a:r>
            <a:r>
              <a:rPr lang="en-US" dirty="0"/>
              <a:t> = give me – </a:t>
            </a:r>
            <a:r>
              <a:rPr lang="en-US" dirty="0" err="1"/>
              <a:t>Gimme</a:t>
            </a:r>
            <a:r>
              <a:rPr lang="en-US" dirty="0"/>
              <a:t> my bag! </a:t>
            </a:r>
          </a:p>
          <a:p>
            <a:pPr lvl="0"/>
            <a:r>
              <a:rPr lang="en-US" dirty="0" err="1"/>
              <a:t>kinda</a:t>
            </a:r>
            <a:r>
              <a:rPr lang="en-US" dirty="0"/>
              <a:t> = kind of </a:t>
            </a:r>
          </a:p>
          <a:p>
            <a:pPr lvl="0"/>
            <a:r>
              <a:rPr lang="en-US" dirty="0" err="1"/>
              <a:t>lemme</a:t>
            </a:r>
            <a:r>
              <a:rPr lang="en-US" dirty="0"/>
              <a:t> = let me – </a:t>
            </a:r>
            <a:r>
              <a:rPr lang="en-US" dirty="0" err="1"/>
              <a:t>Lemme</a:t>
            </a:r>
            <a:r>
              <a:rPr lang="en-US" dirty="0"/>
              <a:t> see that book! </a:t>
            </a:r>
          </a:p>
          <a:p>
            <a:pPr lvl="0"/>
            <a:r>
              <a:rPr lang="en-US" dirty="0" err="1"/>
              <a:t>lil</a:t>
            </a:r>
            <a:r>
              <a:rPr lang="en-US" dirty="0"/>
              <a:t>’ = little – He’s </a:t>
            </a:r>
            <a:r>
              <a:rPr lang="en-US" dirty="0" err="1"/>
              <a:t>gotta</a:t>
            </a:r>
            <a:r>
              <a:rPr lang="en-US" dirty="0"/>
              <a:t> nice </a:t>
            </a:r>
            <a:r>
              <a:rPr lang="en-US" dirty="0" err="1"/>
              <a:t>lil</a:t>
            </a:r>
            <a:r>
              <a:rPr lang="en-US" dirty="0"/>
              <a:t>’ house in the country. </a:t>
            </a:r>
          </a:p>
          <a:p>
            <a:pPr lvl="0"/>
            <a:r>
              <a:rPr lang="en-US" dirty="0" err="1"/>
              <a:t>lotta</a:t>
            </a:r>
            <a:r>
              <a:rPr lang="en-US" dirty="0"/>
              <a:t> = a lot of – He’s </a:t>
            </a:r>
            <a:r>
              <a:rPr lang="en-US" dirty="0" err="1"/>
              <a:t>gotta</a:t>
            </a:r>
            <a:r>
              <a:rPr lang="en-US" dirty="0"/>
              <a:t> </a:t>
            </a:r>
            <a:r>
              <a:rPr lang="en-US" dirty="0" err="1"/>
              <a:t>lotta</a:t>
            </a:r>
            <a:r>
              <a:rPr lang="en-US" dirty="0"/>
              <a:t> money! </a:t>
            </a:r>
          </a:p>
          <a:p>
            <a:pPr lvl="0"/>
            <a:r>
              <a:rPr lang="en-US" dirty="0"/>
              <a:t>ma = mama </a:t>
            </a:r>
          </a:p>
          <a:p>
            <a:pPr lvl="0"/>
            <a:r>
              <a:rPr lang="en-US" dirty="0"/>
              <a:t>OK = all right. Originally a deliberate misspelling of "all correct" </a:t>
            </a:r>
            <a:r>
              <a:rPr lang="en-US" i="1" dirty="0"/>
              <a:t>(</a:t>
            </a:r>
            <a:r>
              <a:rPr lang="en-US" i="1" dirty="0" err="1"/>
              <a:t>oll</a:t>
            </a:r>
            <a:r>
              <a:rPr lang="en-US" i="1" dirty="0"/>
              <a:t> </a:t>
            </a:r>
            <a:r>
              <a:rPr lang="en-US" i="1" dirty="0" err="1"/>
              <a:t>korrect</a:t>
            </a:r>
            <a:r>
              <a:rPr lang="en-US" i="1" dirty="0"/>
              <a:t>)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ol</a:t>
            </a:r>
            <a:r>
              <a:rPr lang="en-US" dirty="0"/>
              <a:t>’ = old </a:t>
            </a:r>
          </a:p>
          <a:p>
            <a:pPr lvl="0"/>
            <a:r>
              <a:rPr lang="en-US" dirty="0"/>
              <a:t>yeah = yes </a:t>
            </a:r>
          </a:p>
          <a:p>
            <a:pPr lvl="0"/>
            <a:r>
              <a:rPr lang="en-US" dirty="0" err="1"/>
              <a:t>wotcha</a:t>
            </a:r>
            <a:r>
              <a:rPr lang="en-US" dirty="0"/>
              <a:t> = What are you ...? – </a:t>
            </a:r>
            <a:r>
              <a:rPr lang="en-US" dirty="0" err="1"/>
              <a:t>Wotcha</a:t>
            </a:r>
            <a:r>
              <a:rPr lang="en-US" dirty="0"/>
              <a:t> </a:t>
            </a:r>
            <a:r>
              <a:rPr lang="en-US" dirty="0" err="1"/>
              <a:t>gonna</a:t>
            </a:r>
            <a:r>
              <a:rPr lang="en-US" dirty="0"/>
              <a:t> do when you get there?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673" y="688030"/>
            <a:ext cx="7395116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a Declarative Sentence?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1" y="2023207"/>
            <a:ext cx="7942218" cy="3508977"/>
          </a:xfrm>
        </p:spPr>
        <p:txBody>
          <a:bodyPr>
            <a:normAutofit/>
          </a:bodyPr>
          <a:lstStyle/>
          <a:p>
            <a:r>
              <a:rPr lang="en-US" sz="2800" dirty="0"/>
              <a:t>In English grammar, a declarative sentence is expressed in the form of a statement. Declaratives express an active state of being in the present  tense,  in  contrast  to  a  command  (imperative),  a  question  (interrogative),  or  an </a:t>
            </a:r>
          </a:p>
          <a:p>
            <a:pPr>
              <a:buNone/>
            </a:pPr>
            <a:r>
              <a:rPr lang="en-US" sz="2800" dirty="0"/>
              <a:t>	exclamation (exclamatory).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09" y="1027664"/>
            <a:ext cx="7694021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an Expressive form of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Expressive form of language reports feelings or attitudes of the writer (or speaker), or of the subject, or evokes feelings in the reader (or listener).</a:t>
            </a:r>
          </a:p>
          <a:p>
            <a:pPr>
              <a:buNone/>
            </a:pPr>
            <a:r>
              <a:rPr lang="en-US" b="1" dirty="0"/>
              <a:t>Examples:</a:t>
            </a:r>
            <a:endParaRPr lang="en-US" dirty="0"/>
          </a:p>
          <a:p>
            <a:r>
              <a:rPr lang="en-US" dirty="0" err="1"/>
              <a:t>Sankha</a:t>
            </a:r>
            <a:r>
              <a:rPr lang="en-US" dirty="0"/>
              <a:t> </a:t>
            </a:r>
            <a:r>
              <a:rPr lang="en-US" b="1" i="1" dirty="0"/>
              <a:t>felt nervous</a:t>
            </a:r>
            <a:endParaRPr lang="en-US" dirty="0"/>
          </a:p>
          <a:p>
            <a:r>
              <a:rPr lang="en-US" dirty="0"/>
              <a:t>Rabin </a:t>
            </a:r>
            <a:r>
              <a:rPr lang="en-US" b="1" i="1" dirty="0"/>
              <a:t>was angry</a:t>
            </a:r>
            <a:endParaRPr lang="en-US" dirty="0"/>
          </a:p>
          <a:p>
            <a:r>
              <a:rPr lang="en-US" dirty="0" err="1"/>
              <a:t>Raka</a:t>
            </a:r>
            <a:r>
              <a:rPr lang="en-US" dirty="0"/>
              <a:t> is </a:t>
            </a:r>
            <a:r>
              <a:rPr lang="en-US" b="1" i="1" dirty="0"/>
              <a:t>quite handsome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51422" cy="3508977"/>
          </a:xfrm>
        </p:spPr>
        <p:txBody>
          <a:bodyPr>
            <a:normAutofit/>
          </a:bodyPr>
          <a:lstStyle/>
          <a:p>
            <a:r>
              <a:rPr lang="en-US" sz="2800" dirty="0"/>
              <a:t>In </a:t>
            </a:r>
            <a:r>
              <a:rPr lang="en-US" sz="2800" u="sng" dirty="0">
                <a:hlinkClick r:id="rId2"/>
              </a:rPr>
              <a:t>linguistics</a:t>
            </a:r>
            <a:r>
              <a:rPr lang="en-US" sz="2800" dirty="0"/>
              <a:t>, one's register is a style or variety of </a:t>
            </a:r>
            <a:r>
              <a:rPr lang="en-US" sz="2800" u="sng" dirty="0">
                <a:hlinkClick r:id="rId3"/>
              </a:rPr>
              <a:t>language</a:t>
            </a:r>
            <a:r>
              <a:rPr lang="en-US" sz="2800" dirty="0"/>
              <a:t> determined by such factors as social occasion, </a:t>
            </a:r>
            <a:r>
              <a:rPr lang="en-US" sz="2800" u="sng" dirty="0">
                <a:hlinkClick r:id="rId4"/>
              </a:rPr>
              <a:t>context</a:t>
            </a:r>
            <a:r>
              <a:rPr lang="en-US" sz="2800" dirty="0"/>
              <a:t>, </a:t>
            </a:r>
            <a:r>
              <a:rPr lang="en-US" sz="2800" u="sng" dirty="0">
                <a:hlinkClick r:id="rId5"/>
              </a:rPr>
              <a:t>purpose</a:t>
            </a:r>
            <a:r>
              <a:rPr lang="en-US" sz="2800" dirty="0"/>
              <a:t>, and </a:t>
            </a:r>
            <a:r>
              <a:rPr lang="en-US" sz="2800" u="sng" dirty="0">
                <a:hlinkClick r:id="rId6"/>
              </a:rPr>
              <a:t>audience</a:t>
            </a:r>
            <a:r>
              <a:rPr lang="en-US" sz="2800" dirty="0"/>
              <a:t>, also called stylistic variation.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8092"/>
            <a:ext cx="7277548" cy="5185954"/>
          </a:xfrm>
        </p:spPr>
        <p:txBody>
          <a:bodyPr>
            <a:normAutofit/>
          </a:bodyPr>
          <a:lstStyle/>
          <a:p>
            <a:r>
              <a:rPr lang="en-US" b="1" dirty="0"/>
              <a:t>Examples:</a:t>
            </a:r>
            <a:endParaRPr lang="en-US" dirty="0"/>
          </a:p>
          <a:p>
            <a:r>
              <a:rPr lang="en-US" dirty="0"/>
              <a:t>King of </a:t>
            </a:r>
            <a:r>
              <a:rPr lang="en-US" i="1" dirty="0"/>
              <a:t>Spades </a:t>
            </a:r>
            <a:r>
              <a:rPr lang="en-US" dirty="0"/>
              <a:t>and Queen of </a:t>
            </a:r>
            <a:r>
              <a:rPr lang="en-US" i="1" dirty="0"/>
              <a:t>Hearts</a:t>
            </a:r>
            <a:r>
              <a:rPr lang="en-US" dirty="0"/>
              <a:t> (Game of Cards)</a:t>
            </a:r>
          </a:p>
          <a:p>
            <a:r>
              <a:rPr lang="en-US" dirty="0"/>
              <a:t>Heavy rain due to </a:t>
            </a:r>
            <a:r>
              <a:rPr lang="en-US" i="1" dirty="0"/>
              <a:t>deep depression </a:t>
            </a:r>
            <a:r>
              <a:rPr lang="en-US" dirty="0"/>
              <a:t>(Meteorology)</a:t>
            </a:r>
          </a:p>
          <a:p>
            <a:r>
              <a:rPr lang="en-US" dirty="0"/>
              <a:t>He knows how to predict the </a:t>
            </a:r>
            <a:r>
              <a:rPr lang="en-US" i="1" dirty="0"/>
              <a:t>bear and bull markets </a:t>
            </a:r>
            <a:r>
              <a:rPr lang="en-US" dirty="0"/>
              <a:t>(Stock market)</a:t>
            </a:r>
          </a:p>
          <a:p>
            <a:r>
              <a:rPr lang="en-US" dirty="0"/>
              <a:t>Huge investment is required for modernizing the </a:t>
            </a:r>
            <a:r>
              <a:rPr lang="en-US" i="1" dirty="0"/>
              <a:t>plant </a:t>
            </a:r>
            <a:r>
              <a:rPr lang="en-US" dirty="0"/>
              <a:t>(Industry)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302" y="561702"/>
            <a:ext cx="7460430" cy="1243201"/>
          </a:xfrm>
        </p:spPr>
        <p:txBody>
          <a:bodyPr>
            <a:normAutofit/>
          </a:bodyPr>
          <a:lstStyle/>
          <a:p>
            <a:r>
              <a:rPr lang="en-US" sz="3200" b="1" dirty="0"/>
              <a:t>Collocation</a:t>
            </a:r>
            <a:r>
              <a:rPr lang="en-US" sz="3200" dirty="0"/>
              <a:t> refers to how words go together or form fixed relationships.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0240"/>
            <a:ext cx="6777317" cy="3912389"/>
          </a:xfrm>
        </p:spPr>
        <p:txBody>
          <a:bodyPr/>
          <a:lstStyle/>
          <a:p>
            <a:r>
              <a:rPr lang="en-US" dirty="0"/>
              <a:t>the fast train                    the </a:t>
            </a:r>
            <a:r>
              <a:rPr lang="en-US" strike="sngStrike" dirty="0"/>
              <a:t>quick</a:t>
            </a:r>
            <a:r>
              <a:rPr lang="en-US" dirty="0"/>
              <a:t> train</a:t>
            </a:r>
          </a:p>
          <a:p>
            <a:r>
              <a:rPr lang="en-US" dirty="0"/>
              <a:t>fast food                                </a:t>
            </a:r>
            <a:r>
              <a:rPr lang="en-US" strike="sngStrike" dirty="0"/>
              <a:t>quick</a:t>
            </a:r>
            <a:r>
              <a:rPr lang="en-US" dirty="0"/>
              <a:t> food</a:t>
            </a:r>
          </a:p>
          <a:p>
            <a:r>
              <a:rPr lang="en-US" dirty="0"/>
              <a:t>a quick shower                    a </a:t>
            </a:r>
            <a:r>
              <a:rPr lang="en-US" strike="sngStrike" dirty="0"/>
              <a:t>fast</a:t>
            </a:r>
            <a:r>
              <a:rPr lang="en-US" dirty="0"/>
              <a:t> shower</a:t>
            </a:r>
          </a:p>
          <a:p>
            <a:r>
              <a:rPr lang="en-US" dirty="0"/>
              <a:t>a quick meal                           a </a:t>
            </a:r>
            <a:r>
              <a:rPr lang="en-US" strike="sngStrike" dirty="0"/>
              <a:t>fast</a:t>
            </a:r>
            <a:r>
              <a:rPr lang="en-US" dirty="0"/>
              <a:t> meal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71154"/>
            <a:ext cx="6777317" cy="4761475"/>
          </a:xfrm>
        </p:spPr>
        <p:txBody>
          <a:bodyPr>
            <a:normAutofit/>
          </a:bodyPr>
          <a:lstStyle/>
          <a:p>
            <a:r>
              <a:rPr lang="en-US" b="1" dirty="0"/>
              <a:t>Collocation: adjective and nouns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Joe always wears blue or white or some other </a:t>
            </a:r>
            <a:r>
              <a:rPr lang="en-US" b="1" dirty="0"/>
              <a:t>bright color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We had a </a:t>
            </a:r>
            <a:r>
              <a:rPr lang="en-US" b="1" dirty="0"/>
              <a:t>brief chat</a:t>
            </a:r>
            <a:r>
              <a:rPr lang="en-US" dirty="0"/>
              <a:t> about Iraq but didn’t have time to discuss it properly.</a:t>
            </a:r>
          </a:p>
          <a:p>
            <a:pPr lvl="0"/>
            <a:r>
              <a:rPr lang="en-US" dirty="0"/>
              <a:t>Unemployment is a </a:t>
            </a:r>
            <a:r>
              <a:rPr lang="en-US" b="1" dirty="0"/>
              <a:t>major problem</a:t>
            </a:r>
            <a:r>
              <a:rPr lang="en-US" dirty="0"/>
              <a:t> for the government these days.</a:t>
            </a:r>
          </a:p>
          <a:p>
            <a:pPr lvl="0"/>
            <a:r>
              <a:rPr lang="en-US" dirty="0"/>
              <a:t>Improving the health service is another </a:t>
            </a:r>
            <a:r>
              <a:rPr lang="en-US" b="1" dirty="0"/>
              <a:t>key issue</a:t>
            </a:r>
            <a:r>
              <a:rPr lang="en-US" dirty="0"/>
              <a:t> for the UK.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Collocation:</a:t>
            </a:r>
            <a:r>
              <a:rPr lang="en-US" sz="3100" dirty="0"/>
              <a:t> </a:t>
            </a:r>
            <a:r>
              <a:rPr lang="en-US" sz="3100" b="1" dirty="0"/>
              <a:t>Adverbs and adjectives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Ben and Jane are </a:t>
            </a:r>
            <a:r>
              <a:rPr lang="en-US" b="1" dirty="0"/>
              <a:t>happily married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You are </a:t>
            </a:r>
            <a:r>
              <a:rPr lang="en-US" b="1" dirty="0"/>
              <a:t>fully aware</a:t>
            </a:r>
            <a:r>
              <a:rPr lang="en-US" dirty="0"/>
              <a:t> that there are serious problems.</a:t>
            </a:r>
          </a:p>
          <a:p>
            <a:pPr lvl="0"/>
            <a:r>
              <a:rPr lang="en-US" dirty="0"/>
              <a:t>George was </a:t>
            </a:r>
            <a:r>
              <a:rPr lang="en-US" b="1" dirty="0"/>
              <a:t>blissfully unaware</a:t>
            </a:r>
            <a:r>
              <a:rPr lang="en-US" dirty="0"/>
              <a:t> that he was in danger.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Marks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37959"/>
          </a:xfrm>
        </p:spPr>
        <p:txBody>
          <a:bodyPr>
            <a:normAutofit/>
          </a:bodyPr>
          <a:lstStyle/>
          <a:p>
            <a:r>
              <a:rPr lang="en-US" sz="4000" dirty="0"/>
              <a:t>10 x 2 = 20</a:t>
            </a:r>
          </a:p>
          <a:p>
            <a:r>
              <a:rPr lang="en-US" sz="4000" dirty="0"/>
              <a:t>5 x 4 = 20</a:t>
            </a:r>
          </a:p>
          <a:p>
            <a:r>
              <a:rPr lang="en-US" sz="4000" dirty="0"/>
              <a:t>2 x 10 = 20</a:t>
            </a:r>
          </a:p>
          <a:p>
            <a:pPr>
              <a:buNone/>
            </a:pPr>
            <a:r>
              <a:rPr lang="en-US" sz="4000" dirty="0"/>
              <a:t>________________</a:t>
            </a:r>
          </a:p>
          <a:p>
            <a:pPr>
              <a:buNone/>
            </a:pPr>
            <a:r>
              <a:rPr lang="en-US" sz="4000" b="1" dirty="0"/>
              <a:t>Total     = 60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09452"/>
            <a:ext cx="7024744" cy="12409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Collocation:</a:t>
            </a:r>
            <a:r>
              <a:rPr lang="en-US" dirty="0"/>
              <a:t> </a:t>
            </a:r>
            <a:r>
              <a:rPr lang="en-US" b="1" dirty="0"/>
              <a:t>Nouns and verbs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32412"/>
            <a:ext cx="7447365" cy="450021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</a:t>
            </a:r>
            <a:r>
              <a:rPr lang="en-US" b="1" dirty="0"/>
              <a:t>economy boomed</a:t>
            </a:r>
            <a:r>
              <a:rPr lang="en-US" dirty="0"/>
              <a:t> in 2002.</a:t>
            </a:r>
          </a:p>
          <a:p>
            <a:pPr lvl="0"/>
            <a:r>
              <a:rPr lang="en-US" dirty="0"/>
              <a:t>The </a:t>
            </a:r>
            <a:r>
              <a:rPr lang="en-US" b="1" dirty="0"/>
              <a:t>company has grown</a:t>
            </a:r>
            <a:r>
              <a:rPr lang="en-US" dirty="0"/>
              <a:t> and now employs over 30 people.</a:t>
            </a:r>
          </a:p>
          <a:p>
            <a:pPr lvl="0"/>
            <a:r>
              <a:rPr lang="en-US" dirty="0"/>
              <a:t>The </a:t>
            </a:r>
            <a:r>
              <a:rPr lang="en-US" b="1" dirty="0"/>
              <a:t>company has expanded</a:t>
            </a:r>
            <a:r>
              <a:rPr lang="en-US" dirty="0"/>
              <a:t> and now has branches in most major countries.</a:t>
            </a:r>
          </a:p>
          <a:p>
            <a:pPr lvl="0"/>
            <a:r>
              <a:rPr lang="en-US" dirty="0"/>
              <a:t>The four </a:t>
            </a:r>
            <a:r>
              <a:rPr lang="en-US" b="1" dirty="0"/>
              <a:t>companies merged</a:t>
            </a:r>
            <a:r>
              <a:rPr lang="en-US" dirty="0"/>
              <a:t> in 2013.</a:t>
            </a:r>
          </a:p>
          <a:p>
            <a:pPr lvl="0"/>
            <a:r>
              <a:rPr lang="en-US" dirty="0"/>
              <a:t>They </a:t>
            </a:r>
            <a:r>
              <a:rPr lang="en-US" b="1" dirty="0"/>
              <a:t>launched the product</a:t>
            </a:r>
            <a:r>
              <a:rPr lang="en-US" dirty="0"/>
              <a:t> in 1998.</a:t>
            </a:r>
          </a:p>
          <a:p>
            <a:pPr lvl="0"/>
            <a:r>
              <a:rPr lang="en-US" dirty="0"/>
              <a:t>The price increase </a:t>
            </a:r>
            <a:r>
              <a:rPr lang="en-US" b="1" dirty="0"/>
              <a:t>poses a problem</a:t>
            </a:r>
            <a:r>
              <a:rPr lang="en-US" dirty="0"/>
              <a:t> for them.</a:t>
            </a:r>
          </a:p>
          <a:p>
            <a:pPr lvl="0"/>
            <a:r>
              <a:rPr lang="en-US" dirty="0"/>
              <a:t>The internet has </a:t>
            </a:r>
            <a:r>
              <a:rPr lang="en-US" b="1" dirty="0"/>
              <a:t>created opportunities</a:t>
            </a:r>
            <a:r>
              <a:rPr lang="en-US" dirty="0"/>
              <a:t> for his company.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Style: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 </a:t>
            </a:r>
            <a:r>
              <a:rPr lang="en-US" dirty="0"/>
              <a:t>Styling, a branch of applied linguistics, is the study and interpretation of texts in regard  to  their  linguistic  and  tonal  style.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Five factors that contribute to the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Phonetic level</a:t>
            </a:r>
            <a:endParaRPr lang="en-US" dirty="0"/>
          </a:p>
          <a:p>
            <a:r>
              <a:rPr lang="en-US" b="1" dirty="0"/>
              <a:t>Lexical level</a:t>
            </a:r>
            <a:endParaRPr lang="en-US" dirty="0"/>
          </a:p>
          <a:p>
            <a:r>
              <a:rPr lang="en-US" b="1" dirty="0" err="1"/>
              <a:t>Graphological</a:t>
            </a:r>
            <a:r>
              <a:rPr lang="en-US" b="1" dirty="0"/>
              <a:t> level</a:t>
            </a:r>
            <a:endParaRPr lang="en-US" dirty="0"/>
          </a:p>
          <a:p>
            <a:r>
              <a:rPr lang="en-US" b="1" dirty="0"/>
              <a:t>Grammatical level</a:t>
            </a:r>
            <a:endParaRPr lang="en-US" dirty="0"/>
          </a:p>
          <a:p>
            <a:r>
              <a:rPr lang="en-US" b="1" dirty="0"/>
              <a:t>Phonological level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673" y="622715"/>
            <a:ext cx="7024744" cy="722759"/>
          </a:xfrm>
        </p:spPr>
        <p:txBody>
          <a:bodyPr/>
          <a:lstStyle/>
          <a:p>
            <a:r>
              <a:rPr lang="en-US" dirty="0"/>
              <a:t>Recommended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9166"/>
            <a:ext cx="6777317" cy="4343463"/>
          </a:xfrm>
        </p:spPr>
        <p:txBody>
          <a:bodyPr>
            <a:normAutofit fontScale="92500"/>
          </a:bodyPr>
          <a:lstStyle/>
          <a:p>
            <a:pPr marL="525780" indent="-457200">
              <a:buNone/>
            </a:pPr>
            <a:r>
              <a:rPr lang="en-US" b="1" dirty="0" err="1"/>
              <a:t>A.Questions</a:t>
            </a:r>
            <a:r>
              <a:rPr lang="en-US" b="1" dirty="0"/>
              <a:t> carrying 10 marks</a:t>
            </a:r>
            <a:r>
              <a:rPr lang="en-US" dirty="0"/>
              <a:t>.</a:t>
            </a:r>
          </a:p>
          <a:p>
            <a:pPr marL="525780" indent="-457200">
              <a:buAutoNum type="arabicPeriod"/>
            </a:pPr>
            <a:r>
              <a:rPr lang="en-US" dirty="0"/>
              <a:t>Discuss distinctive features of human language.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What is communication? Write a short article on various types of communication?</a:t>
            </a:r>
          </a:p>
          <a:p>
            <a:pPr marL="525780" indent="-457200">
              <a:buAutoNum type="arabicPeriod"/>
            </a:pPr>
            <a:r>
              <a:rPr lang="en-US" dirty="0"/>
              <a:t>What is Standard language? What are the features of standard language?</a:t>
            </a:r>
          </a:p>
          <a:p>
            <a:pPr marL="525780" indent="-45720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Write a short essay on various types of Register with suitable examples.</a:t>
            </a:r>
          </a:p>
          <a:p>
            <a:pPr marL="525780" indent="-457200">
              <a:buAutoNum type="arabicPeriod"/>
            </a:pPr>
            <a:r>
              <a:rPr lang="en-US" dirty="0"/>
              <a:t>Discuss five factors that contribute to the style of a piece of writing.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86556" cy="814199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B. Questions carrying 5 marks</a:t>
            </a:r>
            <a:r>
              <a:rPr lang="en-US" sz="31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1410789"/>
            <a:ext cx="8072846" cy="47810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What do you understand by ‘arbitrariness’ of language? Give examples.</a:t>
            </a:r>
          </a:p>
          <a:p>
            <a:r>
              <a:rPr lang="en-US" dirty="0">
                <a:solidFill>
                  <a:srgbClr val="C00000"/>
                </a:solidFill>
              </a:rPr>
              <a:t>Briefly discuss two non-verbal modes of communication.</a:t>
            </a:r>
          </a:p>
          <a:p>
            <a:r>
              <a:rPr lang="en-US" dirty="0"/>
              <a:t>Distinguish between Formal and Informal language with suitable examples. </a:t>
            </a:r>
          </a:p>
          <a:p>
            <a:r>
              <a:rPr lang="en-US" dirty="0">
                <a:solidFill>
                  <a:srgbClr val="C00000"/>
                </a:solidFill>
              </a:rPr>
              <a:t>What is a Declarative Sentence? Illustrate with suitable examples.</a:t>
            </a:r>
          </a:p>
          <a:p>
            <a:r>
              <a:rPr lang="en-US" dirty="0"/>
              <a:t>What is an Expressive form of language? Give suitable examples.</a:t>
            </a:r>
          </a:p>
          <a:p>
            <a:r>
              <a:rPr lang="en-US" dirty="0">
                <a:solidFill>
                  <a:srgbClr val="C00000"/>
                </a:solidFill>
              </a:rPr>
              <a:t>Define Register with suitable examples. </a:t>
            </a:r>
          </a:p>
          <a:p>
            <a:r>
              <a:rPr lang="en-US" dirty="0"/>
              <a:t>Define “Collocation” and its various types.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IMG_70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154" y="1463040"/>
            <a:ext cx="6544492" cy="43694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Syllabus: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802674"/>
            <a:ext cx="7863840" cy="4029955"/>
          </a:xfrm>
        </p:spPr>
        <p:txBody>
          <a:bodyPr>
            <a:normAutofit/>
          </a:bodyPr>
          <a:lstStyle/>
          <a:p>
            <a:r>
              <a:rPr lang="en-US" dirty="0"/>
              <a:t> Language &amp; Communication – distinctness of human language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Language varieties – Standard &amp; Non-standard Language, Formal &amp; Informal</a:t>
            </a:r>
          </a:p>
          <a:p>
            <a:r>
              <a:rPr lang="en-US" dirty="0"/>
              <a:t>Difference between Declarative and Expressive  forms of language  – when Statement becomes Expression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Register, Collocation and Style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language?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system for the communication, in symbols, of any kind of information.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Through language, people share their experiences, concerns, and beliefs and communicate these to the next generation.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548640"/>
            <a:ext cx="7447368" cy="162202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Distinctness of Human Language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15738"/>
            <a:ext cx="6777317" cy="401689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Language is verbal, vocal</a:t>
            </a:r>
            <a:endParaRPr lang="en-US" dirty="0"/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Language is a means of communication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/>
              <a:t>Language is a social phenomenon</a:t>
            </a:r>
            <a:endParaRPr lang="en-US" dirty="0"/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Language is arbitrary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en-US" b="1" dirty="0"/>
              <a:t>Language is unique, creative, complex and modifiable</a:t>
            </a:r>
            <a:r>
              <a:rPr lang="en-US" dirty="0"/>
              <a:t>.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Language is systematic.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/>
              <a:t>Language is symbolic.</a:t>
            </a:r>
            <a:endParaRPr lang="en-US" dirty="0"/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Language is both linguistic and communicative competence.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communication?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Communication</a:t>
            </a:r>
            <a:r>
              <a:rPr lang="en-US" dirty="0"/>
              <a:t> (from Latin </a:t>
            </a:r>
            <a:r>
              <a:rPr lang="en-US" i="1" dirty="0" err="1"/>
              <a:t>commūnicāre</a:t>
            </a:r>
            <a:r>
              <a:rPr lang="en-US" dirty="0"/>
              <a:t>, meaning "to share") is the act of conveying intended </a:t>
            </a:r>
            <a:r>
              <a:rPr lang="en-US" u="sng" dirty="0">
                <a:hlinkClick r:id="rId2" tooltip="Meaning (semiotics)"/>
              </a:rPr>
              <a:t>meanings</a:t>
            </a:r>
            <a:r>
              <a:rPr lang="en-US" dirty="0"/>
              <a:t> from one </a:t>
            </a:r>
            <a:r>
              <a:rPr lang="en-US" u="sng" dirty="0">
                <a:hlinkClick r:id="rId3" tooltip="Subject (philosophy)"/>
              </a:rPr>
              <a:t>entity</a:t>
            </a:r>
            <a:r>
              <a:rPr lang="en-US" dirty="0"/>
              <a:t> or </a:t>
            </a:r>
            <a:r>
              <a:rPr lang="en-US" u="sng" dirty="0">
                <a:hlinkClick r:id="rId4" tooltip="Organization"/>
              </a:rPr>
              <a:t>group</a:t>
            </a:r>
            <a:r>
              <a:rPr lang="en-US" dirty="0"/>
              <a:t> to another through the use of mutually understood </a:t>
            </a:r>
            <a:r>
              <a:rPr lang="en-US" u="sng" dirty="0">
                <a:hlinkClick r:id="rId5" tooltip="Sign"/>
              </a:rPr>
              <a:t>signs</a:t>
            </a:r>
            <a:r>
              <a:rPr lang="en-US" dirty="0"/>
              <a:t> and </a:t>
            </a:r>
            <a:r>
              <a:rPr lang="en-US" u="sng" dirty="0">
                <a:hlinkClick r:id="rId6" tooltip="Semiosis"/>
              </a:rPr>
              <a:t>semiotic</a:t>
            </a:r>
            <a:r>
              <a:rPr lang="en-US" dirty="0"/>
              <a:t> rules.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31" y="1027664"/>
            <a:ext cx="8451669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Different Types of Communication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Verbal Communication</a:t>
            </a:r>
          </a:p>
          <a:p>
            <a:r>
              <a:rPr lang="en-US" sz="3600" b="1" dirty="0">
                <a:solidFill>
                  <a:srgbClr val="C00000"/>
                </a:solidFill>
              </a:rPr>
              <a:t>written communication</a:t>
            </a:r>
          </a:p>
          <a:p>
            <a:r>
              <a:rPr lang="en-US" sz="3600" b="1" dirty="0"/>
              <a:t>Non-verbal Communication</a:t>
            </a:r>
            <a:endParaRPr lang="en-US" sz="36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1567543"/>
            <a:ext cx="7602583" cy="4598125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dirty="0"/>
              <a:t>Verbal-Communication</a:t>
            </a:r>
            <a:r>
              <a:rPr lang="en-US" sz="4000" dirty="0"/>
              <a:t> - The sharing of information between individuals by using speech.</a:t>
            </a:r>
          </a:p>
          <a:p>
            <a:r>
              <a:rPr lang="en-US" sz="4000" b="1" dirty="0"/>
              <a:t>Written-Communication</a:t>
            </a:r>
            <a:r>
              <a:rPr lang="en-US" sz="4000" dirty="0"/>
              <a:t> - </a:t>
            </a:r>
            <a:r>
              <a:rPr lang="en-US" sz="4000" i="1" dirty="0"/>
              <a:t>Written communication</a:t>
            </a:r>
            <a:r>
              <a:rPr lang="en-US" sz="4000" dirty="0"/>
              <a:t> involves any type of interaction that makes use of the written word. </a:t>
            </a:r>
            <a:br>
              <a:rPr lang="en-US" sz="4000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305</TotalTime>
  <Words>1633</Words>
  <Application>Microsoft Office PowerPoint</Application>
  <PresentationFormat>On-screen Show (4:3)</PresentationFormat>
  <Paragraphs>238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Century Gothic</vt:lpstr>
      <vt:lpstr>Wingdings 2</vt:lpstr>
      <vt:lpstr>Austin</vt:lpstr>
      <vt:lpstr>CORE COURSE - 5: (L1-1) Language, Variety and Stylistics </vt:lpstr>
      <vt:lpstr>ONLY FOR   Arts &amp; Commerce General students</vt:lpstr>
      <vt:lpstr>Marks Division</vt:lpstr>
      <vt:lpstr>Syllabus: </vt:lpstr>
      <vt:lpstr>What is language? </vt:lpstr>
      <vt:lpstr>Distinctness of Human Language </vt:lpstr>
      <vt:lpstr>What is communication?</vt:lpstr>
      <vt:lpstr>  Different Types of Communication </vt:lpstr>
      <vt:lpstr>PowerPoint Presentation</vt:lpstr>
      <vt:lpstr>Non-verbal Communication </vt:lpstr>
      <vt:lpstr>Non verbal communication takes following forms: </vt:lpstr>
      <vt:lpstr>Cont.</vt:lpstr>
      <vt:lpstr>      Proxemics: Anthropologist Edward T. Hall coined the term proxemics to denote the different kinds of distance that occur between people. These distances vary between cultures.   </vt:lpstr>
      <vt:lpstr>CHAPTER II:  What is standard language?</vt:lpstr>
      <vt:lpstr>Features of Standard language</vt:lpstr>
      <vt:lpstr>Nonstandard language</vt:lpstr>
      <vt:lpstr>Formal and Informal language </vt:lpstr>
      <vt:lpstr>Examples:</vt:lpstr>
      <vt:lpstr>PowerPoint Presentation</vt:lpstr>
      <vt:lpstr>Examples:</vt:lpstr>
      <vt:lpstr>PowerPoint Presentation</vt:lpstr>
      <vt:lpstr>Slang:  One form of non-standard language</vt:lpstr>
      <vt:lpstr>What is a Declarative Sentence?</vt:lpstr>
      <vt:lpstr>What is an Expressive form of language?</vt:lpstr>
      <vt:lpstr>Register</vt:lpstr>
      <vt:lpstr>PowerPoint Presentation</vt:lpstr>
      <vt:lpstr>Collocation refers to how words go together or form fixed relationships.</vt:lpstr>
      <vt:lpstr>PowerPoint Presentation</vt:lpstr>
      <vt:lpstr>Collocation: Adverbs and adjectives </vt:lpstr>
      <vt:lpstr>Collocation: Nouns and verbs </vt:lpstr>
      <vt:lpstr>Style:</vt:lpstr>
      <vt:lpstr>Five factors that contribute to the style </vt:lpstr>
      <vt:lpstr>Recommended questions:</vt:lpstr>
      <vt:lpstr>B. Questions carrying 5 marks.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jayanto ghosh</dc:creator>
  <cp:lastModifiedBy>jayanto ghosh</cp:lastModifiedBy>
  <cp:revision>56</cp:revision>
  <dcterms:created xsi:type="dcterms:W3CDTF">2014-09-16T21:29:24Z</dcterms:created>
  <dcterms:modified xsi:type="dcterms:W3CDTF">2021-01-01T14:07:52Z</dcterms:modified>
</cp:coreProperties>
</file>